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94" r:id="rId4"/>
    <p:sldId id="296" r:id="rId5"/>
    <p:sldId id="297" r:id="rId6"/>
    <p:sldId id="258" r:id="rId7"/>
    <p:sldId id="259" r:id="rId8"/>
    <p:sldId id="295" r:id="rId9"/>
    <p:sldId id="265" r:id="rId10"/>
    <p:sldId id="268" r:id="rId11"/>
    <p:sldId id="306" r:id="rId12"/>
    <p:sldId id="269" r:id="rId13"/>
    <p:sldId id="270" r:id="rId14"/>
    <p:sldId id="271" r:id="rId15"/>
    <p:sldId id="272" r:id="rId16"/>
    <p:sldId id="273" r:id="rId17"/>
    <p:sldId id="298" r:id="rId18"/>
    <p:sldId id="274" r:id="rId19"/>
    <p:sldId id="277" r:id="rId20"/>
    <p:sldId id="278" r:id="rId21"/>
    <p:sldId id="275" r:id="rId22"/>
    <p:sldId id="276" r:id="rId23"/>
    <p:sldId id="300" r:id="rId24"/>
    <p:sldId id="299" r:id="rId25"/>
    <p:sldId id="266" r:id="rId26"/>
    <p:sldId id="281" r:id="rId27"/>
    <p:sldId id="280" r:id="rId28"/>
    <p:sldId id="282" r:id="rId29"/>
    <p:sldId id="283" r:id="rId30"/>
    <p:sldId id="284" r:id="rId31"/>
    <p:sldId id="301" r:id="rId32"/>
    <p:sldId id="267" r:id="rId33"/>
    <p:sldId id="285" r:id="rId34"/>
    <p:sldId id="302" r:id="rId35"/>
    <p:sldId id="286" r:id="rId36"/>
    <p:sldId id="304" r:id="rId37"/>
    <p:sldId id="307" r:id="rId38"/>
    <p:sldId id="305" r:id="rId39"/>
    <p:sldId id="289" r:id="rId40"/>
    <p:sldId id="303" r:id="rId41"/>
    <p:sldId id="290" r:id="rId42"/>
    <p:sldId id="291" r:id="rId43"/>
    <p:sldId id="292" r:id="rId44"/>
    <p:sldId id="293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4891"/>
    <a:srgbClr val="F7923F"/>
    <a:srgbClr val="EF3758"/>
    <a:srgbClr val="FFFFEF"/>
    <a:srgbClr val="FAFBEF"/>
    <a:srgbClr val="752B89"/>
    <a:srgbClr val="5E7220"/>
    <a:srgbClr val="23538D"/>
    <a:srgbClr val="AA46C4"/>
    <a:srgbClr val="8DA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82" autoAdjust="0"/>
  </p:normalViewPr>
  <p:slideViewPr>
    <p:cSldViewPr>
      <p:cViewPr>
        <p:scale>
          <a:sx n="90" d="100"/>
          <a:sy n="90" d="100"/>
        </p:scale>
        <p:origin x="-58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F3E4C-3333-4803-BC1A-2EE1857D223D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F3CED-4B5E-425E-92FD-F2D914CAE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01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cwingate@alz.org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from Vanessa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3CED-4B5E-425E-92FD-F2D914CAE2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25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3CED-4B5E-425E-92FD-F2D914CAE2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49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3CED-4B5E-425E-92FD-F2D914CAE2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69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3CED-4B5E-425E-92FD-F2D914CAE2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55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Mitchell Park Library &amp; Community Center for March 28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Dementia Awareness in Palo Alto, 7-9pm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3CED-4B5E-425E-92FD-F2D914CAE2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68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https://www.alz.org/norcal/in_my_community_professionals.asp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**San Jose**</a:t>
            </a:r>
            <a:b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African American Forum</a:t>
            </a:r>
          </a:p>
          <a:p>
            <a:r>
              <a:rPr lang="en-US" b="1" dirty="0" smtClean="0"/>
              <a:t>March 24, 2018</a:t>
            </a:r>
            <a:br>
              <a:rPr lang="en-US" b="1" dirty="0" smtClean="0"/>
            </a:br>
            <a:r>
              <a:rPr lang="en-US" dirty="0" smtClean="0"/>
              <a:t>10 a.m. to 2 p.m.</a:t>
            </a:r>
            <a:br>
              <a:rPr lang="en-US" dirty="0" smtClean="0"/>
            </a:br>
            <a:r>
              <a:rPr lang="en-US" dirty="0" smtClean="0"/>
              <a:t>Kaiser San Jose Medical Center</a:t>
            </a:r>
            <a:br>
              <a:rPr lang="en-US" dirty="0" smtClean="0"/>
            </a:br>
            <a:r>
              <a:rPr lang="en-US" dirty="0" smtClean="0"/>
              <a:t>275 Hospital Parkway </a:t>
            </a:r>
            <a:r>
              <a:rPr lang="en-US" dirty="0" err="1" smtClean="0"/>
              <a:t>Bldg</a:t>
            </a:r>
            <a:r>
              <a:rPr lang="en-US" dirty="0" smtClean="0"/>
              <a:t> 6, </a:t>
            </a:r>
            <a:r>
              <a:rPr lang="en-US" dirty="0" err="1" smtClean="0"/>
              <a:t>Conf</a:t>
            </a:r>
            <a:r>
              <a:rPr lang="en-US" dirty="0" smtClean="0"/>
              <a:t> Room 1-4</a:t>
            </a:r>
            <a:br>
              <a:rPr lang="en-US" dirty="0" smtClean="0"/>
            </a:br>
            <a:r>
              <a:rPr lang="en-US" dirty="0" smtClean="0"/>
              <a:t>San Jose, CA 95119</a:t>
            </a:r>
          </a:p>
          <a:p>
            <a:r>
              <a:rPr lang="en-US" b="1" dirty="0" smtClean="0"/>
              <a:t>Topics of Discussion:</a:t>
            </a:r>
            <a:endParaRPr lang="en-US" dirty="0" smtClean="0"/>
          </a:p>
          <a:p>
            <a:r>
              <a:rPr lang="en-US" dirty="0" smtClean="0"/>
              <a:t>Keynote Presentation: Alzheimer’s disease: The Basics by Rochelle Woods M.D.</a:t>
            </a:r>
          </a:p>
          <a:p>
            <a:r>
              <a:rPr lang="en-US" b="1" dirty="0" smtClean="0"/>
              <a:t>Other Topics: </a:t>
            </a:r>
            <a:br>
              <a:rPr lang="en-US" b="1" dirty="0" smtClean="0"/>
            </a:br>
            <a:r>
              <a:rPr lang="en-US" dirty="0" smtClean="0"/>
              <a:t>Planning for Future Care </a:t>
            </a:r>
            <a:br>
              <a:rPr lang="en-US" dirty="0" smtClean="0"/>
            </a:br>
            <a:r>
              <a:rPr lang="en-US" dirty="0" smtClean="0"/>
              <a:t>Ask the Expert Panel </a:t>
            </a:r>
            <a:br>
              <a:rPr lang="en-US" dirty="0" smtClean="0"/>
            </a:br>
            <a:r>
              <a:rPr lang="en-US" dirty="0" smtClean="0"/>
              <a:t>Understanding and Responding to Dementia-Related Behaviors</a:t>
            </a:r>
          </a:p>
          <a:p>
            <a:r>
              <a:rPr lang="en-US" dirty="0" smtClean="0"/>
              <a:t>In Partnership with Delta Sigma Theta San Jose Alumnae Chapter </a:t>
            </a:r>
            <a:br>
              <a:rPr lang="en-US" dirty="0" smtClean="0"/>
            </a:br>
            <a:r>
              <a:rPr lang="en-US" dirty="0" smtClean="0"/>
              <a:t>This is a FREE event and open to the public and a complimentary lunch will be provided.</a:t>
            </a:r>
          </a:p>
          <a:p>
            <a:r>
              <a:rPr lang="en-US" dirty="0" smtClean="0"/>
              <a:t>To register by phone/email or for more information, please contact Craig A. Wingate: 408.372.9933 or email 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cwingate@alz.org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3CED-4B5E-425E-92FD-F2D914CAE2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38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Keynote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3CED-4B5E-425E-92FD-F2D914CAE2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05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CCCD2-09F7-4A7B-8497-A34AAC68212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04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Opportunities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3CED-4B5E-425E-92FD-F2D914CAE2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42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Caregivers count 5/19 event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3CED-4B5E-425E-92FD-F2D914CAE2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84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3CED-4B5E-425E-92FD-F2D914CAE2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94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Accomplishments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3CED-4B5E-425E-92FD-F2D914CAE2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754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5/4 SJSU CHAMP/Policymaker</a:t>
            </a:r>
            <a:r>
              <a:rPr lang="en-US" baseline="0" dirty="0" smtClean="0"/>
              <a:t> event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3CED-4B5E-425E-92FD-F2D914CAE2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86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summit 8/29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3CED-4B5E-425E-92FD-F2D914CAE2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86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for coming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3CED-4B5E-425E-92FD-F2D914CAE2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67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Driverless</a:t>
            </a:r>
            <a:r>
              <a:rPr lang="en-US" baseline="0" dirty="0" smtClean="0"/>
              <a:t> cars, Lyft, ride programs, </a:t>
            </a:r>
            <a:r>
              <a:rPr lang="en-US" baseline="0" dirty="0" err="1" smtClean="0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3CED-4B5E-425E-92FD-F2D914CAE2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09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3CED-4B5E-425E-92FD-F2D914CAE2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03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3CED-4B5E-425E-92FD-F2D914CAE2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81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Viva </a:t>
            </a:r>
            <a:r>
              <a:rPr lang="en-US" dirty="0" err="1" smtClean="0"/>
              <a:t>calle</a:t>
            </a:r>
            <a:r>
              <a:rPr lang="en-US" dirty="0" smtClean="0"/>
              <a:t>/intergenerational</a:t>
            </a:r>
            <a:r>
              <a:rPr lang="en-US" baseline="0" dirty="0" smtClean="0"/>
              <a:t> event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3CED-4B5E-425E-92FD-F2D914CAE2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44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Intergenerational</a:t>
            </a:r>
            <a:r>
              <a:rPr lang="en-US" baseline="0" dirty="0" smtClean="0"/>
              <a:t> city November 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3CED-4B5E-425E-92FD-F2D914CAE2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97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Gil </a:t>
            </a:r>
            <a:r>
              <a:rPr lang="en-US" dirty="0" err="1" smtClean="0"/>
              <a:t>Penalosa</a:t>
            </a:r>
            <a:r>
              <a:rPr lang="en-US" dirty="0" smtClean="0"/>
              <a:t> 8-80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3CED-4B5E-425E-92FD-F2D914CAE2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39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Senior Safari (pic of Heather, Jim,</a:t>
            </a:r>
            <a:r>
              <a:rPr lang="en-US" baseline="0" dirty="0" smtClean="0"/>
              <a:t> &amp; Diana?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3CED-4B5E-425E-92FD-F2D914CAE2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82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594E2-02F9-4003-935F-AD9DF4AF1492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020F-89C3-4DC6-ADDE-D0C4CD599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9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594E2-02F9-4003-935F-AD9DF4AF1492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020F-89C3-4DC6-ADDE-D0C4CD599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90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594E2-02F9-4003-935F-AD9DF4AF1492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020F-89C3-4DC6-ADDE-D0C4CD599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67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594E2-02F9-4003-935F-AD9DF4AF1492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020F-89C3-4DC6-ADDE-D0C4CD599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8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594E2-02F9-4003-935F-AD9DF4AF1492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020F-89C3-4DC6-ADDE-D0C4CD599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51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594E2-02F9-4003-935F-AD9DF4AF1492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020F-89C3-4DC6-ADDE-D0C4CD599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94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594E2-02F9-4003-935F-AD9DF4AF1492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020F-89C3-4DC6-ADDE-D0C4CD599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16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594E2-02F9-4003-935F-AD9DF4AF1492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020F-89C3-4DC6-ADDE-D0C4CD599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58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594E2-02F9-4003-935F-AD9DF4AF1492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020F-89C3-4DC6-ADDE-D0C4CD599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73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594E2-02F9-4003-935F-AD9DF4AF1492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020F-89C3-4DC6-ADDE-D0C4CD599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72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594E2-02F9-4003-935F-AD9DF4AF1492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020F-89C3-4DC6-ADDE-D0C4CD599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84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594E2-02F9-4003-935F-AD9DF4AF1492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3020F-89C3-4DC6-ADDE-D0C4CD599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5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jpe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jpeg"/><Relationship Id="rId18" Type="http://schemas.openxmlformats.org/officeDocument/2006/relationships/image" Target="../media/image104.pn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17" Type="http://schemas.openxmlformats.org/officeDocument/2006/relationships/image" Target="../media/image103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5" Type="http://schemas.openxmlformats.org/officeDocument/2006/relationships/image" Target="../media/image10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Relationship Id="rId14" Type="http://schemas.openxmlformats.org/officeDocument/2006/relationships/image" Target="../media/image10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87.png"/><Relationship Id="rId4" Type="http://schemas.openxmlformats.org/officeDocument/2006/relationships/image" Target="../media/image1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7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://caccc-usa.org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819400"/>
            <a:ext cx="6248400" cy="291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90600" y="6324600"/>
            <a:ext cx="2240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January 31, 2018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52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2.staticflickr.com/6/5592/15104006386_1bf6bfe96a_b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5800" y="685800"/>
            <a:ext cx="3281082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upload.wikimedia.org/wikipedia/commons/thumb/1/11/Lyft_sign%2C_N._Mississipi%2C_PDX%2C_2016.jpg/2988px-Lyft_sign%2C_N._Mississipi%2C_PDX%2C_2016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61748" y="1671604"/>
            <a:ext cx="1775164" cy="265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357782"/>
            <a:ext cx="4531122" cy="627161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436868"/>
            <a:ext cx="4452880" cy="188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7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c1.staticflickr.com/5/4143/4747872021_cd8c1ee91b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r="7166"/>
          <a:stretch/>
        </p:blipFill>
        <p:spPr bwMode="auto">
          <a:xfrm>
            <a:off x="0" y="0"/>
            <a:ext cx="9144000" cy="686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hconline.org/wp-content/uploads/2017/03/SCC-public-health-whi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5" b="23256"/>
          <a:stretch/>
        </p:blipFill>
        <p:spPr bwMode="auto">
          <a:xfrm>
            <a:off x="6629400" y="5486400"/>
            <a:ext cx="2286000" cy="124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749">
            <a:off x="304582" y="419990"/>
            <a:ext cx="5008614" cy="6481735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152400" dist="76200" dir="13500000" sx="101000" sy="101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930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50" y="2209800"/>
            <a:ext cx="7370600" cy="44969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9" y="76201"/>
            <a:ext cx="3061855" cy="1981200"/>
          </a:xfrm>
          <a:prstGeom prst="rect">
            <a:avLst/>
          </a:prstGeom>
        </p:spPr>
      </p:pic>
      <p:pic>
        <p:nvPicPr>
          <p:cNvPr id="4" name="Picture Placeholder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7752" y="76201"/>
            <a:ext cx="2291196" cy="2065043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-33596"/>
            <a:ext cx="3419999" cy="221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4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906137"/>
            <a:ext cx="7834964" cy="50696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146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84" y="228600"/>
            <a:ext cx="3518112" cy="2860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8461" y="3066031"/>
            <a:ext cx="4555539" cy="370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/>
          <a:stretch/>
        </p:blipFill>
        <p:spPr bwMode="auto">
          <a:xfrm>
            <a:off x="5426766" y="-29817"/>
            <a:ext cx="375367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\\ssa.co.santa-clara.ca.us\ssa\Users\changs\My Pictures\SA\Viva Calle\VivaCalleSJ_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" y="3084062"/>
            <a:ext cx="4511189" cy="36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36"/>
          <a:stretch/>
        </p:blipFill>
        <p:spPr bwMode="auto">
          <a:xfrm>
            <a:off x="2819400" y="91415"/>
            <a:ext cx="3482207" cy="309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48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pur.org/sites/default/files/events_imgs/Website-Banner-850x425-v2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7712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4651512"/>
            <a:ext cx="3505200" cy="553998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November 8, 2017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5313402"/>
            <a:ext cx="6477000" cy="553998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10:30 am – The Intergenerational City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85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image0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45" y="4348007"/>
            <a:ext cx="4904133" cy="236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image0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124" y="1878496"/>
            <a:ext cx="4234526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 descr="image0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13690"/>
            <a:ext cx="4244009" cy="206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 descr="image00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01" b="11840"/>
          <a:stretch/>
        </p:blipFill>
        <p:spPr bwMode="auto">
          <a:xfrm>
            <a:off x="228600" y="304800"/>
            <a:ext cx="4340087" cy="260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687" y="0"/>
            <a:ext cx="35814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76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101" name="Picture 5" descr="\\ssa.co.santa-clara.ca.us\ssa\Users\changs\My Pictures\SA\community conversations 092718\Photo Sep 27, 10 45 52 A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" b="7361"/>
          <a:stretch/>
        </p:blipFill>
        <p:spPr bwMode="auto">
          <a:xfrm>
            <a:off x="3124200" y="2072464"/>
            <a:ext cx="2664637" cy="315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ssa.co.santa-clara.ca.us\ssa\Users\changs\My Pictures\SA\community conversations 092718\Photo Sep 27, 11 38 06 A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/>
          <a:stretch/>
        </p:blipFill>
        <p:spPr bwMode="auto">
          <a:xfrm>
            <a:off x="0" y="2072464"/>
            <a:ext cx="3357527" cy="274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ssa.co.santa-clara.ca.us\ssa\Users\changs\My Pictures\SA\community conversations 092718\Photo Sep 27, 11 36 40 A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5" t="21170" b="10532"/>
          <a:stretch/>
        </p:blipFill>
        <p:spPr bwMode="auto">
          <a:xfrm>
            <a:off x="-1" y="4582632"/>
            <a:ext cx="3357527" cy="227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\\ssa.co.santa-clara.ca.us\ssa\Users\changs\My Pictures\SA\community conversations 092718\Photo Sep 27, 1 50 32 P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26" y="4918444"/>
            <a:ext cx="2586074" cy="193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Z:\DAAS\DAAS Administration\Senior Management Analyst\SA\Reports and Data\SA 2017 Fact Sheet 1 Demographic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8740">
            <a:off x="5779995" y="2063149"/>
            <a:ext cx="3527701" cy="4565261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ffectLst>
            <a:outerShdw blurRad="127000" dist="63500" dir="8100000" sx="101000" sy="101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53009"/>
            <a:ext cx="5356929" cy="678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71"/>
          <a:stretch/>
        </p:blipFill>
        <p:spPr>
          <a:xfrm>
            <a:off x="5181600" y="89452"/>
            <a:ext cx="3827502" cy="418621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0" b="6481"/>
          <a:stretch/>
        </p:blipFill>
        <p:spPr bwMode="auto">
          <a:xfrm rot="21263421">
            <a:off x="5299846" y="3662964"/>
            <a:ext cx="3432840" cy="3082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504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static.pexels.com/photos/349610/pexels-photo-349610.jpe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0" y="-5257"/>
            <a:ext cx="9144000" cy="686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img.evbuc.com/https%3A%2F%2Fcdn.evbuc.com%2Fimages%2F27658521%2F98399005%2F1%2Foriginal.jpg?w=1000&amp;rect=0%2C0%2C2160%2C1080&amp;s=af4cad555c5449f829748a4826b20909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57651" y="3639999"/>
            <a:ext cx="2445511" cy="14673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20" y="296926"/>
            <a:ext cx="6336574" cy="2736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162" y="3300861"/>
            <a:ext cx="4713132" cy="1482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920" y="5165905"/>
            <a:ext cx="5427374" cy="1293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480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1"/>
          <a:stretch/>
        </p:blipFill>
        <p:spPr>
          <a:xfrm>
            <a:off x="1905000" y="2209800"/>
            <a:ext cx="5257800" cy="2386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9" t="18533" r="20652" b="21957"/>
          <a:stretch/>
        </p:blipFill>
        <p:spPr>
          <a:xfrm>
            <a:off x="5943600" y="381000"/>
            <a:ext cx="3105992" cy="1918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7" t="5489" r="17500" b="18206"/>
          <a:stretch/>
        </p:blipFill>
        <p:spPr>
          <a:xfrm>
            <a:off x="5978394" y="4394091"/>
            <a:ext cx="3036404" cy="23257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5" t="8261" r="6195" b="5489"/>
          <a:stretch/>
        </p:blipFill>
        <p:spPr>
          <a:xfrm>
            <a:off x="208722" y="4521090"/>
            <a:ext cx="2789099" cy="21634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1033" r="7500" b="4348"/>
          <a:stretch/>
        </p:blipFill>
        <p:spPr>
          <a:xfrm>
            <a:off x="2819400" y="25681"/>
            <a:ext cx="3213652" cy="2108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21256" r="11087" b="1985"/>
          <a:stretch/>
        </p:blipFill>
        <p:spPr>
          <a:xfrm>
            <a:off x="0" y="245165"/>
            <a:ext cx="2923797" cy="2054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7"/>
          <a:stretch/>
        </p:blipFill>
        <p:spPr>
          <a:xfrm>
            <a:off x="3087756" y="4641910"/>
            <a:ext cx="2783440" cy="208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0" t="9402" r="7610" b="5978"/>
          <a:stretch/>
        </p:blipFill>
        <p:spPr>
          <a:xfrm>
            <a:off x="76200" y="2582908"/>
            <a:ext cx="2445026" cy="1689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2" t="4348" r="24890"/>
          <a:stretch/>
        </p:blipFill>
        <p:spPr>
          <a:xfrm>
            <a:off x="6937513" y="2198200"/>
            <a:ext cx="2130052" cy="21733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746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pexels.com/photos/190933/hearts-background-red-pink-190933.jpe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304800"/>
            <a:ext cx="8534400" cy="62484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819401"/>
            <a:ext cx="8305800" cy="10997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362200" y="627439"/>
            <a:ext cx="1382395" cy="12865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:\Users\trandavi\AppData\Local\Microsoft\Windows\Temporary Internet Files\Content.Outlook\K9C4DNHH\SeniorAgendaLogo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27439"/>
            <a:ext cx="1382395" cy="1286510"/>
          </a:xfrm>
          <a:prstGeom prst="rect">
            <a:avLst/>
          </a:prstGeom>
          <a:noFill/>
          <a:effectLst>
            <a:softEdge rad="63500"/>
          </a:effectLst>
          <a:extLst/>
        </p:spPr>
      </p:pic>
      <p:sp>
        <p:nvSpPr>
          <p:cNvPr id="7" name="Rectangle 6"/>
          <p:cNvSpPr/>
          <p:nvPr/>
        </p:nvSpPr>
        <p:spPr>
          <a:xfrm>
            <a:off x="5257800" y="941763"/>
            <a:ext cx="1676400" cy="676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541" y="941763"/>
            <a:ext cx="480918" cy="838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447" y="2018954"/>
            <a:ext cx="2995824" cy="3241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150" y="3809999"/>
            <a:ext cx="5463700" cy="914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9" y="5301656"/>
            <a:ext cx="7658100" cy="811612"/>
          </a:xfrm>
          <a:prstGeom prst="rect">
            <a:avLst/>
          </a:prstGeom>
        </p:spPr>
      </p:pic>
      <p:pic>
        <p:nvPicPr>
          <p:cNvPr id="12" name="Picture 8" descr="https://d30y9cdsu7xlg0.cloudfront.net/png/219-200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358" y="2133601"/>
            <a:ext cx="109667" cy="10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d30y9cdsu7xlg0.cloudfront.net/png/219-200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558" y="2133600"/>
            <a:ext cx="109667" cy="10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media.licdn.com/mpr/mpr/shrink_200_200/AAEAAQAAAAAAAARWAAAAJGRhY2JlMTFlLTYxYzktNDU2NS04MjY4LWJiZDU2OWZjNzNlZg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1" b="31000"/>
          <a:stretch/>
        </p:blipFill>
        <p:spPr bwMode="auto">
          <a:xfrm>
            <a:off x="5288451" y="957863"/>
            <a:ext cx="1615097" cy="64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8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304800"/>
            <a:ext cx="4733925" cy="34956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2400"/>
            <a:ext cx="3543300" cy="2362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38600"/>
            <a:ext cx="3276600" cy="2457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606925"/>
            <a:ext cx="3810000" cy="2174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48" y="2743200"/>
            <a:ext cx="2514600" cy="335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905">
            <a:off x="3074163" y="2030082"/>
            <a:ext cx="3590247" cy="279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8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4900" y="1447800"/>
            <a:ext cx="1447800" cy="4648200"/>
          </a:xfrm>
          <a:prstGeom prst="rect">
            <a:avLst/>
          </a:prstGeom>
          <a:noFill/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609600" y="6096000"/>
            <a:ext cx="2438400" cy="0"/>
          </a:xfrm>
          <a:prstGeom prst="line">
            <a:avLst/>
          </a:prstGeom>
          <a:ln w="381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1816">
            <a:off x="1198210" y="3869965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1816">
            <a:off x="1124809" y="4517015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1816">
            <a:off x="1552575" y="4343400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1816">
            <a:off x="1460984" y="4842595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1816">
            <a:off x="2194302" y="4084171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1816">
            <a:off x="1494668" y="5391367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1816">
            <a:off x="1938633" y="5560219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1816">
            <a:off x="2202533" y="4405096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6863">
            <a:off x="2067309" y="4890821"/>
            <a:ext cx="319320" cy="30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423">
            <a:off x="1445052" y="5744329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1816">
            <a:off x="1126748" y="5729071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423">
            <a:off x="1206925" y="5038408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423">
            <a:off x="2184343" y="5761873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423">
            <a:off x="1910918" y="4537251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423">
            <a:off x="1756309" y="5048151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423">
            <a:off x="2232607" y="5131055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423">
            <a:off x="1621609" y="4630128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423">
            <a:off x="1307236" y="4174548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6575">
            <a:off x="1967897" y="5232260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423">
            <a:off x="1912856" y="3956350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423">
            <a:off x="1725425" y="4119781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6575">
            <a:off x="2120297" y="5384660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6575">
            <a:off x="2272697" y="5537060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99" y="4273586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6575">
            <a:off x="1510448" y="3915320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6575">
            <a:off x="1090897" y="4237123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6575">
            <a:off x="1386384" y="4547647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6575">
            <a:off x="1711991" y="5574168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6575">
            <a:off x="2232607" y="4706756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6575">
            <a:off x="1173823" y="4808070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6575">
            <a:off x="1243786" y="5463031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578">
            <a:off x="1161579" y="3566925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11" y="3630243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654" y="3748521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69" y="3656312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6" y="5268526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570" y="5322971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13" y="4780147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99" y="3806331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984" y="5152594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265" y="5778419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505200" y="869216"/>
            <a:ext cx="457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Help us reach our goal!</a:t>
            </a:r>
            <a:endParaRPr lang="en-US" sz="5000" dirty="0">
              <a:solidFill>
                <a:srgbClr val="FFCC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505200" y="2924430"/>
            <a:ext cx="457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5E7ED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Become a Dementia Friend today!</a:t>
            </a:r>
            <a:endParaRPr lang="en-US" sz="5000" dirty="0">
              <a:solidFill>
                <a:srgbClr val="5E7ED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381375" y="5623009"/>
            <a:ext cx="4819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www.dementiafriendsusa.org</a:t>
            </a:r>
            <a:endParaRPr lang="en-US" sz="2500" dirty="0">
              <a:solidFill>
                <a:srgbClr val="FFCC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4382" y="5198893"/>
            <a:ext cx="976372" cy="97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7582" y="2012246"/>
            <a:ext cx="976372" cy="97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733651" y="533400"/>
            <a:ext cx="21902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5E7ED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761 </a:t>
            </a:r>
            <a:r>
              <a:rPr lang="en-US" sz="1600" dirty="0" smtClean="0">
                <a:solidFill>
                  <a:srgbClr val="5E7ED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Dementia Friends in</a:t>
            </a:r>
          </a:p>
          <a:p>
            <a:pPr algn="ctr"/>
            <a:r>
              <a:rPr lang="en-US" sz="1600" dirty="0" smtClean="0">
                <a:solidFill>
                  <a:srgbClr val="5E7ED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Santa Clara County</a:t>
            </a:r>
            <a:endParaRPr lang="en-US" sz="1600" dirty="0">
              <a:solidFill>
                <a:srgbClr val="5E7ED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51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578">
            <a:off x="1385758" y="3342593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6778">
            <a:off x="2194302" y="3366514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425" y="3397669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538">
            <a:off x="1963700" y="3097631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9765">
            <a:off x="1206925" y="2838599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95" y="2502996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634">
            <a:off x="1467869" y="2195225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" descr="\\ssa.co.santa-clara.ca.us\ssa\Users\changs\My Pictures\SA\Dementia-Friends-Logo-Transparent-sma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0539">
            <a:off x="2122556" y="1712208"/>
            <a:ext cx="30931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31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accel="48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accel="48000" decel="48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6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7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8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9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1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2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3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4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4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6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7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8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9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1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2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3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4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6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7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8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9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10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2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3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4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50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6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70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68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9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70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71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72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73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740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  <p:bldP spid="46" grpId="0"/>
      <p:bldP spid="47" grpId="0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7321" y="914400"/>
            <a:ext cx="7924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EC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Dementia Awareness</a:t>
            </a:r>
            <a:endParaRPr lang="en-US" sz="4500" b="1" dirty="0">
              <a:solidFill>
                <a:srgbClr val="FECE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321" y="24384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March 28</a:t>
            </a:r>
            <a:r>
              <a:rPr lang="en-US" sz="4000" b="1" baseline="30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7:00 to 9:00 pm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3902" y="34290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Mitchell Park Library &amp; Community Center</a:t>
            </a:r>
          </a:p>
          <a:p>
            <a:pPr algn="ctr"/>
            <a:r>
              <a:rPr lang="en-US" sz="3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3700 Middlefield Road, Palo Alto</a:t>
            </a:r>
            <a:endParaRPr lang="en-US" sz="3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https://www.cityofpaloalto.org/civicax/news/inc/blobfetch.aspx?BlobID=446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089" y="4648200"/>
            <a:ext cx="26384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818629"/>
            <a:ext cx="976372" cy="97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2400" y="818629"/>
            <a:ext cx="976372" cy="97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08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7321" y="9144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EC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African American Forum</a:t>
            </a:r>
            <a:endParaRPr lang="en-US" sz="4000" b="1" dirty="0">
              <a:solidFill>
                <a:srgbClr val="FECE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321" y="24384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March 24</a:t>
            </a:r>
            <a:r>
              <a:rPr lang="en-US" sz="4000" b="1" baseline="30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10:00am to 2:00 pm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6056" y="35814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Kaiser San Jose Medical Center</a:t>
            </a:r>
          </a:p>
          <a:p>
            <a:pPr algn="ctr"/>
            <a:r>
              <a:rPr lang="en-US" sz="3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275 Hospital Parkway, San Jose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818629"/>
            <a:ext cx="976372" cy="97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2400" y="818629"/>
            <a:ext cx="976372" cy="97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greatist.com/sites/default/files/styles/article-sponsored-partner-316/public/kaiser-permanente-transparent-sma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45" y="5105400"/>
            <a:ext cx="2787552" cy="125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41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17" y="5122434"/>
            <a:ext cx="4850870" cy="17355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7887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1893094"/>
            <a:ext cx="8077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chemeClr val="accent4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YOUNG &amp; OLD TOGETHER: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Innovations in Intergenerational Programs and Policies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4343400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DONNA BUTTS</a:t>
            </a: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Executive Director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80642"/>
            <a:ext cx="2621895" cy="104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6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\\ssa.co.santa-clara.ca.us\ssa\Users\changs\My Pictures\SA\PRX Photos\Gilroy\Gilroy Winery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\\ssa.co.santa-clara.ca.us\ssa\Users\changs\My Pictures\SA\PRX Photos\Santa Clara\StClaireStatue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725" y="3737875"/>
            <a:ext cx="2340864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ssa.co.santa-clara.ca.us\ssa\Users\changs\My Pictures\SA\PRX Photos\Cupertino\Cupertino Shopping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4768574"/>
            <a:ext cx="3134139" cy="208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\ssa.co.santa-clara.ca.us\ssa\Users\changs\My Pictures\SA\PRX Photos\Los Altos Hills\Los Altos Hills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1006" y="0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\\ssa.co.santa-clara.ca.us\ssa\Users\changs\My Pictures\SA\PRX Photos\Los Gatos\Los Gatos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457819"/>
            <a:ext cx="2686964" cy="179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\\ssa.co.santa-clara.ca.us\ssa\Users\changs\My Pictures\SA\PRX Photos\Milpitas\Milpitas City Hall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0582" y="3228118"/>
            <a:ext cx="2743200" cy="16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\\ssa.co.santa-clara.ca.us\ssa\Users\changs\My Pictures\SA\PRX Photos\Monte Sereno\Monte Sereno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4738" y="0"/>
            <a:ext cx="2201987" cy="14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\\ssa.co.santa-clara.ca.us\ssa\Users\changs\My Pictures\SA\PRX Photos\Morgan Hill\Morgan Hill Restaurant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1457819"/>
            <a:ext cx="2743200" cy="182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\\ssa.co.santa-clara.ca.us\ssa\Users\changs\My Pictures\SA\PRX Photos\Mountain View\Mountain View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40" y="-7150"/>
            <a:ext cx="2422246" cy="161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\\ssa.co.santa-clara.ca.us\ssa\Users\changs\My Pictures\SA\PRX Photos\Palo Alto\Palo Alto 2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5026" y="0"/>
            <a:ext cx="2498973" cy="166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\\ssa.co.santa-clara.ca.us\ssa\Users\changs\My Pictures\SA\PRX Photos\San Jose\San Jose Downtown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7869" y="4953000"/>
            <a:ext cx="2856416" cy="190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\\ssa.co.santa-clara.ca.us\ssa\Users\changs\My Pictures\SA\PRX Photos\Saratoga\Saratoga.JPG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46842" y="1607680"/>
            <a:ext cx="2110747" cy="213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\\ssa.co.santa-clara.ca.us\ssa\Users\changs\My Pictures\SA\PRX Photos\Sunnyvale\Sunnyvale.jp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40" y="3329722"/>
            <a:ext cx="2554187" cy="170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ssa.co.santa-clara.ca.us\ssa\Users\changs\My Pictures\SA\PRX Photos\Campbell\Campbell Theater.jpg"/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7869" y="3221971"/>
            <a:ext cx="2487879" cy="189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ssa.co.santa-clara.ca.us\ssa\Users\changs\My Pictures\SA\PRX Photos\Los Altos\Los Altos Farmers Market.jp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7680"/>
            <a:ext cx="26670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02" y="2303779"/>
            <a:ext cx="8471378" cy="155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6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9011">
            <a:off x="4817714" y="542605"/>
            <a:ext cx="4120106" cy="618015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27833" r="5653" b="23130"/>
          <a:stretch/>
        </p:blipFill>
        <p:spPr>
          <a:xfrm rot="20987738">
            <a:off x="-16563" y="926402"/>
            <a:ext cx="5487443" cy="213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031" y="3886200"/>
            <a:ext cx="2257164" cy="2066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975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Santa Clara County Office of Edu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05400"/>
            <a:ext cx="2133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anta Clara County Library Distri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00425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VR masthe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ok cov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227">
            <a:off x="304546" y="2667000"/>
            <a:ext cx="2622953" cy="3962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y Lovely Wife in the Psych War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86586"/>
            <a:ext cx="2743200" cy="41342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n Jose Public Library Found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009" y="42672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28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changs\Downloads\a0P80000003CmWXEA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883" y="4708050"/>
            <a:ext cx="3124200" cy="77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64747" y="801165"/>
            <a:ext cx="4607453" cy="5410200"/>
          </a:xfrm>
          <a:prstGeom prst="rect">
            <a:avLst/>
          </a:prstGeom>
          <a:gradFill flip="none" rotWithShape="1">
            <a:gsLst>
              <a:gs pos="19000">
                <a:srgbClr val="FFDD7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14"/>
          <a:stretch/>
        </p:blipFill>
        <p:spPr bwMode="auto">
          <a:xfrm>
            <a:off x="676853" y="2491584"/>
            <a:ext cx="16141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457200"/>
            <a:ext cx="571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Using Technology, Innovations and Data to Create a New Future for Caregiving</a:t>
            </a:r>
            <a:endParaRPr lang="en-US" sz="3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0010" y="37454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5C0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Rajiv Mehta</a:t>
            </a:r>
            <a:endParaRPr lang="en-US" dirty="0">
              <a:solidFill>
                <a:srgbClr val="F5C0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7"/>
          <a:stretch/>
        </p:blipFill>
        <p:spPr bwMode="auto">
          <a:xfrm>
            <a:off x="671602" y="4675698"/>
            <a:ext cx="161135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157" y="4675697"/>
            <a:ext cx="161135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3381" y="5943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5C0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Gary Wolf</a:t>
            </a:r>
            <a:endParaRPr lang="en-US" dirty="0">
              <a:solidFill>
                <a:srgbClr val="F5C0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0157" y="5962887"/>
            <a:ext cx="15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5C0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Dawn </a:t>
            </a:r>
            <a:r>
              <a:rPr lang="en-US" dirty="0" err="1" smtClean="0">
                <a:solidFill>
                  <a:srgbClr val="F5C0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Nafus</a:t>
            </a:r>
            <a:endParaRPr lang="en-US" dirty="0">
              <a:solidFill>
                <a:srgbClr val="F5C0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2054" name="Picture 6" descr="http://www.goodlifeproject.com/wp-content/uploads/2017/08/7c32a7aac796-authorphoto1-1024x69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9" t="9260" r="27684" b="9260"/>
          <a:stretch/>
        </p:blipFill>
        <p:spPr bwMode="auto">
          <a:xfrm>
            <a:off x="2522157" y="2491585"/>
            <a:ext cx="1611358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83344" y="3745468"/>
            <a:ext cx="1550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5C0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Mark Lukach</a:t>
            </a:r>
            <a:endParaRPr lang="en-US" dirty="0">
              <a:solidFill>
                <a:srgbClr val="F5C0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2844545"/>
            <a:ext cx="449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Thursday, March 8</a:t>
            </a:r>
          </a:p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6:30 p.m.</a:t>
            </a:r>
            <a:endParaRPr lang="en-US" sz="4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687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tx2">
                <a:lumMod val="40000"/>
                <a:lumOff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ikewasserman.com/wp-content/uploads/2013/03/Wasserman-Headshot-2013-e1364180752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65" y="3962400"/>
            <a:ext cx="1714500" cy="2571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2" y="4575323"/>
            <a:ext cx="1600200" cy="1600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65064" y="4836814"/>
            <a:ext cx="48386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latin typeface="Garamond" panose="02020404030301010803" pitchFamily="18" charset="0"/>
              </a:rPr>
              <a:t>Supervisor Mike Wasserman</a:t>
            </a:r>
          </a:p>
          <a:p>
            <a:pPr algn="r"/>
            <a:r>
              <a:rPr lang="en-US" sz="3200" dirty="0" smtClean="0">
                <a:latin typeface="Garamond" panose="02020404030301010803" pitchFamily="18" charset="0"/>
              </a:rPr>
              <a:t>District 1</a:t>
            </a:r>
            <a:endParaRPr lang="en-US" sz="3200" dirty="0"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" t="38054" r="44186" b="37155"/>
          <a:stretch/>
        </p:blipFill>
        <p:spPr>
          <a:xfrm>
            <a:off x="853365" y="1676400"/>
            <a:ext cx="7462078" cy="2209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315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s://www.caregiver.org/sites/caregiver.org/files/media/Mike-Stephens-Care-Map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54"/>
          <a:stretch/>
        </p:blipFill>
        <p:spPr bwMode="auto">
          <a:xfrm>
            <a:off x="-14004" y="228600"/>
            <a:ext cx="9144000" cy="639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caregiver.org/sites/caregiver.org/files/media/aoc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670" y="480252"/>
            <a:ext cx="1387130" cy="126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2848" y="1197114"/>
            <a:ext cx="6886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CAREMAPPING WORKSHOPS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026" name="Picture 2" descr="https://greatist.com/sites/default/files/styles/article-sponsored-partner-316/public/kaiser-permanente-transparent-smal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07" y="-76200"/>
            <a:ext cx="2787552" cy="125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87" y="2133600"/>
            <a:ext cx="7899763" cy="4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3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oC_wordmark-1_horiz-wht-larg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95" y="-5316"/>
            <a:ext cx="7496818" cy="1417394"/>
          </a:xfrm>
          <a:prstGeom prst="rect">
            <a:avLst/>
          </a:prstGeom>
        </p:spPr>
      </p:pic>
      <p:pic>
        <p:nvPicPr>
          <p:cNvPr id="9" name="Picture Placeholder 8" descr="Catalzying Technology to Support Family Caregiving cov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" b="3327"/>
          <a:stretch>
            <a:fillRect/>
          </a:stretch>
        </p:blipFill>
        <p:spPr>
          <a:xfrm>
            <a:off x="304800" y="1226287"/>
            <a:ext cx="4032543" cy="4871311"/>
          </a:xfrm>
          <a:prstGeom prst="rect">
            <a:avLst/>
          </a:prstGeom>
        </p:spPr>
      </p:pic>
      <p:pic>
        <p:nvPicPr>
          <p:cNvPr id="10" name="Picture Placeholder 3" descr="Pilot Study report cover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3327" r="3759" b="3327"/>
          <a:stretch/>
        </p:blipFill>
        <p:spPr>
          <a:xfrm>
            <a:off x="5105400" y="1226288"/>
            <a:ext cx="3720500" cy="4871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205048" y="6247917"/>
            <a:ext cx="4232046" cy="533883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0" marR="0" indent="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/>
            <a:r>
              <a:rPr lang="en-US" sz="3000" dirty="0" smtClean="0"/>
              <a:t>Expert Roundtable 2014</a:t>
            </a:r>
            <a:endParaRPr lang="en-US" sz="3000" dirty="0"/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4849627" y="6247916"/>
            <a:ext cx="4232046" cy="533883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0" marR="0" indent="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/>
            <a:r>
              <a:rPr lang="en-US" sz="3000" dirty="0" smtClean="0"/>
              <a:t>Pilot Study 2015-2016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873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17" y="5122434"/>
            <a:ext cx="4850870" cy="17355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7887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6" r="14674" b="30688"/>
          <a:stretch/>
        </p:blipFill>
        <p:spPr>
          <a:xfrm>
            <a:off x="672834" y="2403437"/>
            <a:ext cx="7802217" cy="205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2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 r="9420" b="1786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Picture 4" descr="https://img.evbuc.com/https%3A%2F%2Fcdn.evbuc.com%2Fimages%2F27658521%2F98399005%2F1%2Foriginal.jpg?w=1000&amp;rect=0%2C0%2C2160%2C1080&amp;s=af4cad555c5449f829748a4826b20909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0" y="1842053"/>
            <a:ext cx="2667000" cy="1600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75" r="9131" b="46641"/>
          <a:stretch/>
        </p:blipFill>
        <p:spPr>
          <a:xfrm>
            <a:off x="124240" y="533400"/>
            <a:ext cx="7494497" cy="106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27384" y="4200939"/>
            <a:ext cx="5930348" cy="218521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rgbClr val="947B5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Gothic Std B" pitchFamily="34" charset="-128"/>
                <a:ea typeface="Adobe Gothic Std B" pitchFamily="34" charset="-128"/>
              </a:rPr>
              <a:t>Saturday, May 19, 2018</a:t>
            </a:r>
          </a:p>
          <a:p>
            <a:r>
              <a:rPr lang="en-US" sz="3400" dirty="0" smtClean="0">
                <a:solidFill>
                  <a:srgbClr val="947B5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Gothic Std B" pitchFamily="34" charset="-128"/>
                <a:ea typeface="Adobe Gothic Std B" pitchFamily="34" charset="-128"/>
              </a:rPr>
              <a:t>8:30 am to 2:00 pm</a:t>
            </a:r>
          </a:p>
          <a:p>
            <a:r>
              <a:rPr lang="en-US" sz="3400" dirty="0" smtClean="0">
                <a:solidFill>
                  <a:srgbClr val="947B5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Gothic Std B" pitchFamily="34" charset="-128"/>
                <a:ea typeface="Adobe Gothic Std B" pitchFamily="34" charset="-128"/>
              </a:rPr>
              <a:t>Campbell Community Center</a:t>
            </a:r>
          </a:p>
          <a:p>
            <a:r>
              <a:rPr lang="en-US" sz="3400" dirty="0" smtClean="0">
                <a:solidFill>
                  <a:srgbClr val="947B5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Gothic Std B" pitchFamily="34" charset="-128"/>
                <a:ea typeface="Adobe Gothic Std B" pitchFamily="34" charset="-128"/>
              </a:rPr>
              <a:t>1 West Campbell Avenue</a:t>
            </a:r>
            <a:endParaRPr lang="en-US" sz="3400" dirty="0">
              <a:solidFill>
                <a:srgbClr val="947B54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758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act.alz.org/images/content/pagebuilder/alz_darkpurple_stacked_notag__72ppi_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866" y="190499"/>
            <a:ext cx="4105275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583186" y="2209800"/>
            <a:ext cx="0" cy="3962400"/>
          </a:xfrm>
          <a:prstGeom prst="line">
            <a:avLst/>
          </a:prstGeom>
          <a:ln w="57150">
            <a:solidFill>
              <a:srgbClr val="4F2B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9868" y="2191089"/>
            <a:ext cx="434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F2B5A"/>
                </a:solidFill>
                <a:latin typeface="Arial Narrow" panose="020B0606020202030204" pitchFamily="34" charset="0"/>
              </a:rPr>
              <a:t>5</a:t>
            </a:r>
            <a:r>
              <a:rPr lang="en-US" sz="2800" b="1" baseline="30000" dirty="0">
                <a:solidFill>
                  <a:srgbClr val="4F2B5A"/>
                </a:solidFill>
                <a:latin typeface="Arial Narrow" panose="020B0606020202030204" pitchFamily="34" charset="0"/>
              </a:rPr>
              <a:t>th</a:t>
            </a:r>
            <a:r>
              <a:rPr lang="en-US" sz="2800" b="1" dirty="0">
                <a:solidFill>
                  <a:srgbClr val="4F2B5A"/>
                </a:solidFill>
                <a:latin typeface="Arial Narrow" panose="020B0606020202030204" pitchFamily="34" charset="0"/>
              </a:rPr>
              <a:t> Annual Alzheimer’s </a:t>
            </a:r>
          </a:p>
          <a:p>
            <a:pPr algn="ctr"/>
            <a:r>
              <a:rPr lang="en-US" sz="2800" b="1" dirty="0">
                <a:solidFill>
                  <a:srgbClr val="4F2B5A"/>
                </a:solidFill>
                <a:latin typeface="Arial Narrow" panose="020B0606020202030204" pitchFamily="34" charset="0"/>
              </a:rPr>
              <a:t>Latino Caregiver Conference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1998" y="2191088"/>
            <a:ext cx="434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4F2B5A"/>
                </a:solidFill>
                <a:latin typeface="Arial Narrow" panose="020B0606020202030204" pitchFamily="34" charset="0"/>
              </a:rPr>
              <a:t>12</a:t>
            </a:r>
            <a:r>
              <a:rPr lang="en-US" sz="2800" b="1" baseline="30000" dirty="0" smtClean="0">
                <a:solidFill>
                  <a:srgbClr val="4F2B5A"/>
                </a:solidFill>
                <a:latin typeface="Arial Narrow" panose="020B0606020202030204" pitchFamily="34" charset="0"/>
              </a:rPr>
              <a:t>th</a:t>
            </a:r>
            <a:r>
              <a:rPr lang="en-US" sz="2800" b="1" dirty="0" smtClean="0">
                <a:solidFill>
                  <a:srgbClr val="4F2B5A"/>
                </a:solidFill>
                <a:latin typeface="Arial Narrow" panose="020B0606020202030204" pitchFamily="34" charset="0"/>
              </a:rPr>
              <a:t> </a:t>
            </a:r>
            <a:r>
              <a:rPr lang="en-US" sz="2800" b="1" dirty="0">
                <a:solidFill>
                  <a:srgbClr val="4F2B5A"/>
                </a:solidFill>
                <a:latin typeface="Arial Narrow" panose="020B0606020202030204" pitchFamily="34" charset="0"/>
              </a:rPr>
              <a:t>Annual </a:t>
            </a:r>
            <a:r>
              <a:rPr lang="en-US" sz="2800" b="1" dirty="0" smtClean="0">
                <a:solidFill>
                  <a:srgbClr val="4F2B5A"/>
                </a:solidFill>
                <a:latin typeface="Arial Narrow" panose="020B0606020202030204" pitchFamily="34" charset="0"/>
              </a:rPr>
              <a:t>Chinese</a:t>
            </a:r>
          </a:p>
          <a:p>
            <a:pPr algn="ctr"/>
            <a:r>
              <a:rPr lang="en-US" sz="2800" b="1" dirty="0" smtClean="0">
                <a:solidFill>
                  <a:srgbClr val="4F2B5A"/>
                </a:solidFill>
                <a:latin typeface="Arial Narrow" panose="020B0606020202030204" pitchFamily="34" charset="0"/>
              </a:rPr>
              <a:t>Alzheimer’s Forum</a:t>
            </a:r>
            <a:endParaRPr lang="en-US" sz="2800" b="1" dirty="0">
              <a:solidFill>
                <a:srgbClr val="4F2B5A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1998" y="4094708"/>
            <a:ext cx="434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F2B5A"/>
                </a:solidFill>
                <a:latin typeface="Arial Narrow" panose="020B0606020202030204" pitchFamily="34" charset="0"/>
              </a:rPr>
              <a:t>Saturday, May 19, 2018</a:t>
            </a:r>
          </a:p>
          <a:p>
            <a:pPr algn="ctr"/>
            <a:r>
              <a:rPr lang="en-US" sz="2400" dirty="0" smtClean="0">
                <a:solidFill>
                  <a:srgbClr val="4F2B5A"/>
                </a:solidFill>
                <a:latin typeface="Arial Narrow" panose="020B0606020202030204" pitchFamily="34" charset="0"/>
              </a:rPr>
              <a:t>2:00 to 5:00 pm</a:t>
            </a:r>
          </a:p>
          <a:p>
            <a:pPr algn="ctr"/>
            <a:endParaRPr lang="en-US" sz="2400" dirty="0">
              <a:solidFill>
                <a:srgbClr val="4F2B5A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4F2B5A"/>
                </a:solidFill>
                <a:latin typeface="Arial Narrow" panose="020B0606020202030204" pitchFamily="34" charset="0"/>
              </a:rPr>
              <a:t>Intel Auditorium</a:t>
            </a:r>
          </a:p>
          <a:p>
            <a:pPr algn="ctr"/>
            <a:r>
              <a:rPr lang="en-US" sz="2400" dirty="0" smtClean="0">
                <a:solidFill>
                  <a:srgbClr val="4F2B5A"/>
                </a:solidFill>
                <a:latin typeface="Arial Narrow" panose="020B0606020202030204" pitchFamily="34" charset="0"/>
              </a:rPr>
              <a:t>3600 Juliette Lane, Santa Clara</a:t>
            </a:r>
            <a:endParaRPr lang="en-US" sz="2400" dirty="0">
              <a:solidFill>
                <a:srgbClr val="4F2B5A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868" y="3956209"/>
            <a:ext cx="4343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F2B5A"/>
                </a:solidFill>
                <a:latin typeface="Arial Narrow" panose="020B0606020202030204" pitchFamily="34" charset="0"/>
              </a:rPr>
              <a:t>Sunday, April 22, 20</a:t>
            </a:r>
            <a:r>
              <a:rPr lang="en-US" sz="2400" dirty="0" smtClean="0">
                <a:solidFill>
                  <a:srgbClr val="4F2B5A"/>
                </a:solidFill>
                <a:latin typeface="Arial Narrow" panose="020B0606020202030204" pitchFamily="34" charset="0"/>
              </a:rPr>
              <a:t>18</a:t>
            </a:r>
          </a:p>
          <a:p>
            <a:pPr algn="ctr"/>
            <a:r>
              <a:rPr lang="en-US" sz="2400" dirty="0" smtClean="0">
                <a:solidFill>
                  <a:srgbClr val="4F2B5A"/>
                </a:solidFill>
                <a:latin typeface="Arial Narrow" panose="020B0606020202030204" pitchFamily="34" charset="0"/>
              </a:rPr>
              <a:t>8:00 am to </a:t>
            </a:r>
            <a:r>
              <a:rPr lang="en-US" sz="2400" dirty="0">
                <a:solidFill>
                  <a:srgbClr val="4F2B5A"/>
                </a:solidFill>
                <a:latin typeface="Arial Narrow" panose="020B0606020202030204" pitchFamily="34" charset="0"/>
              </a:rPr>
              <a:t>2</a:t>
            </a:r>
            <a:r>
              <a:rPr lang="en-US" sz="2400" dirty="0" smtClean="0">
                <a:solidFill>
                  <a:srgbClr val="4F2B5A"/>
                </a:solidFill>
                <a:latin typeface="Arial Narrow" panose="020B0606020202030204" pitchFamily="34" charset="0"/>
              </a:rPr>
              <a:t>:00 pm</a:t>
            </a:r>
          </a:p>
          <a:p>
            <a:pPr algn="ctr"/>
            <a:r>
              <a:rPr lang="en-US" dirty="0" smtClean="0">
                <a:solidFill>
                  <a:srgbClr val="4F2B5A"/>
                </a:solidFill>
                <a:latin typeface="Arial Narrow" panose="020B0606020202030204" pitchFamily="34" charset="0"/>
              </a:rPr>
              <a:t>(8:00 to 9:00 am Health Screening)</a:t>
            </a:r>
          </a:p>
          <a:p>
            <a:pPr algn="ctr"/>
            <a:endParaRPr lang="en-US" sz="2400" dirty="0">
              <a:solidFill>
                <a:srgbClr val="4F2B5A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4F2B5A"/>
                </a:solidFill>
                <a:latin typeface="Arial Narrow" panose="020B0606020202030204" pitchFamily="34" charset="0"/>
              </a:rPr>
              <a:t>Mexican Heritage Plaza</a:t>
            </a:r>
          </a:p>
          <a:p>
            <a:pPr algn="ctr"/>
            <a:r>
              <a:rPr lang="en-US" sz="2400" dirty="0" smtClean="0">
                <a:solidFill>
                  <a:srgbClr val="4F2B5A"/>
                </a:solidFill>
                <a:latin typeface="Arial Narrow" panose="020B0606020202030204" pitchFamily="34" charset="0"/>
              </a:rPr>
              <a:t>1700 Alum Rock Ave, San Jose</a:t>
            </a:r>
            <a:endParaRPr lang="en-US" sz="2400" dirty="0">
              <a:solidFill>
                <a:srgbClr val="4F2B5A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868" y="3105090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4F2B5A"/>
                </a:solidFill>
                <a:latin typeface="Arial Narrow" panose="020B0606020202030204" pitchFamily="34" charset="0"/>
              </a:rPr>
              <a:t>(Presented in Spanish)</a:t>
            </a:r>
            <a:endParaRPr lang="en-US" sz="2000" i="1" dirty="0">
              <a:solidFill>
                <a:srgbClr val="4F2B5A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1998" y="3105090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4F2B5A"/>
                </a:solidFill>
                <a:latin typeface="Arial Narrow" panose="020B0606020202030204" pitchFamily="34" charset="0"/>
              </a:rPr>
              <a:t>(Presented in Mandarin)</a:t>
            </a:r>
            <a:endParaRPr lang="en-US" sz="2000" i="1" dirty="0">
              <a:solidFill>
                <a:srgbClr val="4F2B5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77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2" r="740"/>
          <a:stretch/>
        </p:blipFill>
        <p:spPr>
          <a:xfrm>
            <a:off x="0" y="3313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76200" y="2819400"/>
            <a:ext cx="3276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C51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STOP</a:t>
            </a:r>
            <a:r>
              <a:rPr lang="en-US" sz="4000" b="1" dirty="0" smtClean="0">
                <a:solidFill>
                  <a:srgbClr val="FC51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4000" dirty="0" smtClean="0">
                <a:solidFill>
                  <a:srgbClr val="FC51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SENIOR BULLYING</a:t>
            </a:r>
            <a:endParaRPr lang="en-US" sz="4000" dirty="0">
              <a:solidFill>
                <a:srgbClr val="FC51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3581400"/>
            <a:ext cx="436576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Thursday, March 15</a:t>
            </a:r>
          </a:p>
          <a:p>
            <a:pPr algn="ctr"/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10:00am to 12:00pm</a:t>
            </a:r>
          </a:p>
          <a:p>
            <a:pPr algn="ctr"/>
            <a:endParaRPr lang="en-US" sz="3000" dirty="0">
              <a:solidFill>
                <a:schemeClr val="bg2">
                  <a:lumMod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SSA Auditorium</a:t>
            </a:r>
          </a:p>
          <a:p>
            <a:pPr algn="ctr"/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333 West Julian St. San Jose</a:t>
            </a:r>
            <a:endParaRPr lang="en-US" sz="2400" b="1" dirty="0">
              <a:solidFill>
                <a:schemeClr val="bg2">
                  <a:lumMod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074" name="Picture 2" descr="https://cdn.evbuc.com/eventlogos/91961/ioaageonallgreyorangemarkal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8"/>
          <a:stretch/>
        </p:blipFill>
        <p:spPr bwMode="auto">
          <a:xfrm>
            <a:off x="5950225" y="1600200"/>
            <a:ext cx="2439643" cy="75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81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CCC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998" y="432834"/>
            <a:ext cx="43053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acks Imag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489" y="1705641"/>
            <a:ext cx="6342318" cy="317115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6748" y="5260538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dobe Garamond Pro" pitchFamily="18" charset="0"/>
              </a:rPr>
              <a:t>Friday, March 16, 12:00 to 3:30 pm</a:t>
            </a:r>
          </a:p>
          <a:p>
            <a:pPr algn="ctr"/>
            <a:r>
              <a:rPr lang="en-US" sz="2400" dirty="0" smtClean="0">
                <a:latin typeface="Adobe Garamond Pro" pitchFamily="18" charset="0"/>
              </a:rPr>
              <a:t>El Camino Hospital, Mountain View</a:t>
            </a:r>
            <a:endParaRPr lang="en-US" sz="2400" dirty="0">
              <a:latin typeface="Adobe Garamond Pr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748" y="6091535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EF3758"/>
                </a:solidFill>
                <a:latin typeface="Adobe Garamond Pro" pitchFamily="18" charset="0"/>
              </a:rPr>
              <a:t>RSVP on Eventbrite</a:t>
            </a:r>
            <a:endParaRPr lang="en-US" sz="2400" dirty="0">
              <a:solidFill>
                <a:srgbClr val="EF3758"/>
              </a:solidFill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4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1.squarespace.com/static/585b0b0b46c3c49922efabdc/t/58916382bf629a77a5672211/1485923202300/logo_svo_rdblkwh_The.jpg?format=1000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83" y="533400"/>
            <a:ext cx="3581400" cy="181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500" y="2794337"/>
            <a:ext cx="9023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-150" dirty="0" smtClean="0">
                <a:solidFill>
                  <a:srgbClr val="FF0000"/>
                </a:solidFill>
                <a:latin typeface="Bell Gothic Std Light" pitchFamily="34" charset="0"/>
              </a:rPr>
              <a:t>REIMAGINING THE WORKFORCE OF THE FUTURE: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Bell Gothic Std Light" pitchFamily="34" charset="0"/>
              </a:rPr>
              <a:t>m</a:t>
            </a:r>
            <a:r>
              <a:rPr lang="en-US" sz="2800" dirty="0" smtClean="0">
                <a:solidFill>
                  <a:srgbClr val="FF0000"/>
                </a:solidFill>
                <a:latin typeface="Bell Gothic Std Light" pitchFamily="34" charset="0"/>
              </a:rPr>
              <a:t>ultigenerational, dynamic, resurgent</a:t>
            </a:r>
            <a:endParaRPr lang="en-US" sz="2800" dirty="0">
              <a:solidFill>
                <a:srgbClr val="FF0000"/>
              </a:solidFill>
              <a:latin typeface="Bell Gothic Std Ligh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1" y="4528066"/>
            <a:ext cx="3868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Bell Gothic Std Light" pitchFamily="34" charset="0"/>
              </a:rPr>
              <a:t>Tuesday, February 13</a:t>
            </a:r>
          </a:p>
          <a:p>
            <a:r>
              <a:rPr lang="en-US" sz="2400" dirty="0" smtClean="0">
                <a:latin typeface="Bell Gothic Std Light" pitchFamily="34" charset="0"/>
              </a:rPr>
              <a:t>5:00 to 7:30 pm</a:t>
            </a:r>
            <a:endParaRPr lang="en-US" sz="2400" dirty="0">
              <a:latin typeface="Bell Gothic Std Ligh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343400"/>
            <a:ext cx="386847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 smtClean="0">
                <a:latin typeface="Bell Gothic Std Light" pitchFamily="34" charset="0"/>
              </a:rPr>
              <a:t>PayPal Town Hall</a:t>
            </a:r>
            <a:endParaRPr lang="en-US" sz="2400" dirty="0" smtClean="0">
              <a:latin typeface="Bell Gothic Std Light" pitchFamily="34" charset="0"/>
            </a:endParaRPr>
          </a:p>
          <a:p>
            <a:pPr algn="r"/>
            <a:r>
              <a:rPr lang="en-US" sz="2400" dirty="0" smtClean="0">
                <a:latin typeface="Bell Gothic Std Light" pitchFamily="34" charset="0"/>
              </a:rPr>
              <a:t>2161 N. First St. San Jose</a:t>
            </a:r>
          </a:p>
          <a:p>
            <a:pPr algn="r"/>
            <a:r>
              <a:rPr lang="en-US" sz="2400" dirty="0" smtClean="0">
                <a:latin typeface="Bell Gothic Std Light" pitchFamily="34" charset="0"/>
              </a:rPr>
              <a:t>Building 12</a:t>
            </a:r>
            <a:endParaRPr lang="en-US" sz="2400" dirty="0">
              <a:latin typeface="Bell Gothic Std Ligh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0005" y="6096000"/>
            <a:ext cx="580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ll Gothic Std Light" pitchFamily="34" charset="0"/>
              </a:rPr>
              <a:t>Register online: www.thesvo.com</a:t>
            </a:r>
            <a:endParaRPr lang="en-US" sz="2400" dirty="0">
              <a:latin typeface="Bell Gothic Std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599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66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ww.elcaminohospital.org/sites/all/modules/features/echf_page/assets/el-camino-hospital_1200x6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8" b="31163"/>
          <a:stretch/>
        </p:blipFill>
        <p:spPr bwMode="auto">
          <a:xfrm>
            <a:off x="1295905" y="226828"/>
            <a:ext cx="6531429" cy="129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changs\Desktop\Grant-Guidebook-ECHD_201801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1527">
            <a:off x="209396" y="1769142"/>
            <a:ext cx="4066309" cy="526228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ffectLst>
            <a:outerShdw blurRad="127000" dist="635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1000" y="1828800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B4891"/>
                </a:solidFill>
                <a:latin typeface="Tw Cen MT Condensed Extra Bold" panose="020B0803020202020204" pitchFamily="34" charset="0"/>
              </a:rPr>
              <a:t>FY19 Community Benefit </a:t>
            </a:r>
          </a:p>
          <a:p>
            <a:r>
              <a:rPr lang="en-US" sz="2800" dirty="0" smtClean="0">
                <a:solidFill>
                  <a:srgbClr val="1B4891"/>
                </a:solidFill>
                <a:latin typeface="Tw Cen MT Condensed Extra Bold" panose="020B0803020202020204" pitchFamily="34" charset="0"/>
              </a:rPr>
              <a:t>Online Grant Program Application</a:t>
            </a:r>
            <a:endParaRPr lang="en-US" sz="2800" dirty="0">
              <a:solidFill>
                <a:srgbClr val="1B489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9298" y="5029200"/>
            <a:ext cx="4307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1B48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Application deadline:</a:t>
            </a:r>
          </a:p>
          <a:p>
            <a:r>
              <a:rPr lang="en-US" sz="3000" dirty="0" smtClean="0">
                <a:solidFill>
                  <a:srgbClr val="1B48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February 22, 2018, 5:00 pm</a:t>
            </a:r>
            <a:endParaRPr lang="en-US" sz="3000" dirty="0">
              <a:solidFill>
                <a:srgbClr val="1B48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 Extra Bold" panose="020B08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2971800"/>
            <a:ext cx="243387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1B4891"/>
                </a:solidFill>
                <a:latin typeface="Tw Cen MT Condensed" panose="020B0606020104020203" pitchFamily="34" charset="0"/>
              </a:rPr>
              <a:t>Funding Priorities:</a:t>
            </a:r>
          </a:p>
          <a:p>
            <a:pPr marL="457200" indent="-223838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B4891"/>
                </a:solidFill>
                <a:latin typeface="Tw Cen MT Condensed" panose="020B0606020104020203" pitchFamily="34" charset="0"/>
              </a:rPr>
              <a:t>Healthy Body</a:t>
            </a:r>
          </a:p>
          <a:p>
            <a:pPr marL="457200" indent="-223838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B4891"/>
                </a:solidFill>
                <a:latin typeface="Tw Cen MT Condensed" panose="020B0606020104020203" pitchFamily="34" charset="0"/>
              </a:rPr>
              <a:t>Healthy Mind</a:t>
            </a:r>
          </a:p>
          <a:p>
            <a:pPr marL="457200" indent="-223838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B4891"/>
                </a:solidFill>
                <a:latin typeface="Tw Cen MT Condensed" panose="020B0606020104020203" pitchFamily="34" charset="0"/>
              </a:rPr>
              <a:t>Healthy Community</a:t>
            </a:r>
          </a:p>
        </p:txBody>
      </p:sp>
    </p:spTree>
    <p:extLst>
      <p:ext uri="{BB962C8B-B14F-4D97-AF65-F5344CB8AC3E}">
        <p14:creationId xmlns:p14="http://schemas.microsoft.com/office/powerpoint/2010/main" val="126126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acl.gov/sites/default/files/inline-images/OAMLogo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468" y="815876"/>
            <a:ext cx="6738332" cy="27655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4038600"/>
            <a:ext cx="8686800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5E7220"/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ENGAGING ACADEMICS AND </a:t>
            </a:r>
          </a:p>
          <a:p>
            <a:pPr algn="ctr"/>
            <a:r>
              <a:rPr lang="en-US" sz="3600" b="1" dirty="0" smtClean="0">
                <a:solidFill>
                  <a:srgbClr val="5E7220"/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POLICY MAKERS FOR OLDER ADULTS</a:t>
            </a:r>
          </a:p>
          <a:p>
            <a:pPr algn="ctr"/>
            <a:r>
              <a:rPr lang="en-US" sz="2000" dirty="0" smtClean="0">
                <a:solidFill>
                  <a:srgbClr val="752B89"/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Presented by SJSU CHAMP</a:t>
            </a:r>
          </a:p>
          <a:p>
            <a:endParaRPr lang="en-US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  <a:p>
            <a:pPr algn="ctr"/>
            <a:r>
              <a:rPr lang="en-US" sz="5000" b="1" dirty="0" smtClean="0">
                <a:solidFill>
                  <a:srgbClr val="23538D"/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FRIDAY, MAY 4, 2018</a:t>
            </a:r>
            <a:endParaRPr lang="en-US" sz="5000" b="1" dirty="0">
              <a:solidFill>
                <a:srgbClr val="23538D"/>
              </a:solidFill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1515">
            <a:off x="-214698" y="913266"/>
            <a:ext cx="5298754" cy="9864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365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1000logos.net/wp-content/uploads/2016/10/AARP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362200"/>
            <a:ext cx="9525000" cy="23241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11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DAAS\DAAS Administration\Senior Management Analyst\SA\Flyers\Community Conversations 2 PP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" y="0"/>
            <a:ext cx="914238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18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343" y="304800"/>
            <a:ext cx="8763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https://www.surveymonkey.com/r/Jan18Summit</a:t>
            </a:r>
            <a:endParaRPr lang="en-US" sz="3200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24" y="990600"/>
            <a:ext cx="784478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80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8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17" y="5122434"/>
            <a:ext cx="4850870" cy="17355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7887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35390" r="29022" b="34718"/>
          <a:stretch/>
        </p:blipFill>
        <p:spPr>
          <a:xfrm>
            <a:off x="838579" y="2339008"/>
            <a:ext cx="7470728" cy="217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5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343" y="304800"/>
            <a:ext cx="8763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https://www.surveymonkey.com/r/Jan18Summit</a:t>
            </a:r>
            <a:endParaRPr lang="en-US" sz="3200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24" y="990600"/>
            <a:ext cx="784478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07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32004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8" r="24124"/>
          <a:stretch/>
        </p:blipFill>
        <p:spPr bwMode="auto">
          <a:xfrm>
            <a:off x="4191000" y="3835578"/>
            <a:ext cx="1573618" cy="2946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693515"/>
            <a:ext cx="4165637" cy="2777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2" r="21628"/>
          <a:stretch/>
        </p:blipFill>
        <p:spPr>
          <a:xfrm>
            <a:off x="6324600" y="304800"/>
            <a:ext cx="2635811" cy="319567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" r="15149" b="3939"/>
          <a:stretch/>
        </p:blipFill>
        <p:spPr bwMode="auto">
          <a:xfrm>
            <a:off x="2775098" y="76200"/>
            <a:ext cx="3874673" cy="351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3" t="38772" r="3024" b="11824"/>
          <a:stretch/>
        </p:blipFill>
        <p:spPr>
          <a:xfrm rot="21077032">
            <a:off x="304609" y="1776196"/>
            <a:ext cx="7280989" cy="2563730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900136"/>
            <a:ext cx="3335731" cy="250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53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17" y="5122434"/>
            <a:ext cx="4850870" cy="17355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7887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" t="36796" r="31978" b="31602"/>
          <a:stretch/>
        </p:blipFill>
        <p:spPr>
          <a:xfrm>
            <a:off x="1136567" y="2351161"/>
            <a:ext cx="6874749" cy="215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1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844153"/>
            <a:ext cx="9144000" cy="762000"/>
          </a:xfrm>
          <a:prstGeom prst="rect">
            <a:avLst/>
          </a:prstGeom>
          <a:solidFill>
            <a:srgbClr val="0AA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s://www.ebt.ca.gov/caebtclient/images/card_number_blan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1231">
            <a:off x="6578380" y="3914568"/>
            <a:ext cx="2296255" cy="138120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90800"/>
            <a:ext cx="3826850" cy="36814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3761" y="1824335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  <a:latin typeface="Franklin Gothic Book" panose="020B0503020102020204" pitchFamily="34" charset="0"/>
              </a:rPr>
              <a:t>New </a:t>
            </a:r>
            <a:r>
              <a:rPr lang="en-US" sz="2400" dirty="0" err="1" smtClean="0">
                <a:solidFill>
                  <a:srgbClr val="00B050"/>
                </a:solidFill>
                <a:latin typeface="Franklin Gothic Book" panose="020B0503020102020204" pitchFamily="34" charset="0"/>
              </a:rPr>
              <a:t>CalFresh</a:t>
            </a:r>
            <a:r>
              <a:rPr lang="en-US" sz="2400" dirty="0" smtClean="0">
                <a:solidFill>
                  <a:srgbClr val="00B050"/>
                </a:solidFill>
                <a:latin typeface="Franklin Gothic Book" panose="020B0503020102020204" pitchFamily="34" charset="0"/>
              </a:rPr>
              <a:t> Program for Adults 60 and Older</a:t>
            </a:r>
            <a:endParaRPr lang="en-US" sz="2400" dirty="0">
              <a:solidFill>
                <a:srgbClr val="00B05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22712"/>
            <a:ext cx="2247900" cy="41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844153"/>
            <a:ext cx="88217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Elderly Simplified Application Project</a:t>
            </a:r>
            <a:endParaRPr lang="en-US" sz="38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26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14" y="609600"/>
            <a:ext cx="8652982" cy="575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33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17" y="5122434"/>
            <a:ext cx="4850870" cy="17355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7887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50" r="10760" b="35054"/>
          <a:stretch/>
        </p:blipFill>
        <p:spPr>
          <a:xfrm>
            <a:off x="493930" y="2529508"/>
            <a:ext cx="8160026" cy="179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1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1860</TotalTime>
  <Words>452</Words>
  <Application>Microsoft Office PowerPoint</Application>
  <PresentationFormat>On-screen Show (4:3)</PresentationFormat>
  <Paragraphs>131</Paragraphs>
  <Slides>44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County of Santa Clara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Chang, Susan</dc:creator>
  <cp:lastModifiedBy>Chang, Susan</cp:lastModifiedBy>
  <cp:revision>83</cp:revision>
  <dcterms:created xsi:type="dcterms:W3CDTF">2018-01-25T17:01:42Z</dcterms:created>
  <dcterms:modified xsi:type="dcterms:W3CDTF">2018-01-31T17:09:42Z</dcterms:modified>
</cp:coreProperties>
</file>